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797675" cy="9928225"/>
  <p:defaultTextStyle>
    <a:defPPr>
      <a:defRPr lang="it-IT"/>
    </a:defPPr>
    <a:lvl1pPr marL="0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0304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40606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10910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81212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51516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21820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92122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62426" algn="l" defTabSz="74060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124"/>
    <a:srgbClr val="D23200"/>
    <a:srgbClr val="A20000"/>
    <a:srgbClr val="000000"/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63824-5414-4F65-A588-D783A24106F2}" v="4" dt="2020-01-30T12:51:49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4694"/>
  </p:normalViewPr>
  <p:slideViewPr>
    <p:cSldViewPr>
      <p:cViewPr varScale="1">
        <p:scale>
          <a:sx n="77" d="100"/>
          <a:sy n="77" d="100"/>
        </p:scale>
        <p:origin x="3984" y="21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8" y="3321886"/>
            <a:ext cx="6427075" cy="22921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3" y="6059595"/>
            <a:ext cx="5292885" cy="27327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0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0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0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1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1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92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62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47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45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8" y="428234"/>
            <a:ext cx="1701283" cy="91240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5" y="428234"/>
            <a:ext cx="4977831" cy="91240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09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20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9" y="6871502"/>
            <a:ext cx="6427075" cy="212382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9" y="4532323"/>
            <a:ext cx="6427075" cy="233918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03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06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09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812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515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218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921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962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4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4" y="2495129"/>
            <a:ext cx="3339558" cy="705715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5" y="2495129"/>
            <a:ext cx="3339558" cy="705715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07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04" indent="0">
              <a:buNone/>
              <a:defRPr sz="1600" b="1"/>
            </a:lvl2pPr>
            <a:lvl3pPr marL="740606" indent="0">
              <a:buNone/>
              <a:defRPr sz="1500" b="1"/>
            </a:lvl3pPr>
            <a:lvl4pPr marL="1110910" indent="0">
              <a:buNone/>
              <a:defRPr sz="1300" b="1"/>
            </a:lvl4pPr>
            <a:lvl5pPr marL="1481212" indent="0">
              <a:buNone/>
              <a:defRPr sz="1300" b="1"/>
            </a:lvl5pPr>
            <a:lvl6pPr marL="1851516" indent="0">
              <a:buNone/>
              <a:defRPr sz="1300" b="1"/>
            </a:lvl6pPr>
            <a:lvl7pPr marL="2221820" indent="0">
              <a:buNone/>
              <a:defRPr sz="1300" b="1"/>
            </a:lvl7pPr>
            <a:lvl8pPr marL="2592122" indent="0">
              <a:buNone/>
              <a:defRPr sz="1300" b="1"/>
            </a:lvl8pPr>
            <a:lvl9pPr marL="296242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5" y="3391193"/>
            <a:ext cx="3340871" cy="616108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20" y="2393641"/>
            <a:ext cx="3342183" cy="997556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70304" indent="0">
              <a:buNone/>
              <a:defRPr sz="1600" b="1"/>
            </a:lvl2pPr>
            <a:lvl3pPr marL="740606" indent="0">
              <a:buNone/>
              <a:defRPr sz="1500" b="1"/>
            </a:lvl3pPr>
            <a:lvl4pPr marL="1110910" indent="0">
              <a:buNone/>
              <a:defRPr sz="1300" b="1"/>
            </a:lvl4pPr>
            <a:lvl5pPr marL="1481212" indent="0">
              <a:buNone/>
              <a:defRPr sz="1300" b="1"/>
            </a:lvl5pPr>
            <a:lvl6pPr marL="1851516" indent="0">
              <a:buNone/>
              <a:defRPr sz="1300" b="1"/>
            </a:lvl6pPr>
            <a:lvl7pPr marL="2221820" indent="0">
              <a:buNone/>
              <a:defRPr sz="1300" b="1"/>
            </a:lvl7pPr>
            <a:lvl8pPr marL="2592122" indent="0">
              <a:buNone/>
              <a:defRPr sz="1300" b="1"/>
            </a:lvl8pPr>
            <a:lvl9pPr marL="296242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20" y="3391193"/>
            <a:ext cx="3342183" cy="616108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93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28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24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6" y="425758"/>
            <a:ext cx="2487603" cy="181193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6" y="425758"/>
            <a:ext cx="4226957" cy="912652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6" y="2237695"/>
            <a:ext cx="2487603" cy="7314583"/>
          </a:xfrm>
        </p:spPr>
        <p:txBody>
          <a:bodyPr/>
          <a:lstStyle>
            <a:lvl1pPr marL="0" indent="0">
              <a:buNone/>
              <a:defRPr sz="1200"/>
            </a:lvl1pPr>
            <a:lvl2pPr marL="370304" indent="0">
              <a:buNone/>
              <a:defRPr sz="1000"/>
            </a:lvl2pPr>
            <a:lvl3pPr marL="740606" indent="0">
              <a:buNone/>
              <a:defRPr sz="900"/>
            </a:lvl3pPr>
            <a:lvl4pPr marL="1110910" indent="0">
              <a:buNone/>
              <a:defRPr sz="700"/>
            </a:lvl4pPr>
            <a:lvl5pPr marL="1481212" indent="0">
              <a:buNone/>
              <a:defRPr sz="700"/>
            </a:lvl5pPr>
            <a:lvl6pPr marL="1851516" indent="0">
              <a:buNone/>
              <a:defRPr sz="700"/>
            </a:lvl6pPr>
            <a:lvl7pPr marL="2221820" indent="0">
              <a:buNone/>
              <a:defRPr sz="700"/>
            </a:lvl7pPr>
            <a:lvl8pPr marL="2592122" indent="0">
              <a:buNone/>
              <a:defRPr sz="700"/>
            </a:lvl8pPr>
            <a:lvl9pPr marL="296242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01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7"/>
            <a:ext cx="4536758" cy="6416040"/>
          </a:xfrm>
        </p:spPr>
        <p:txBody>
          <a:bodyPr/>
          <a:lstStyle>
            <a:lvl1pPr marL="0" indent="0">
              <a:buNone/>
              <a:defRPr sz="2600"/>
            </a:lvl1pPr>
            <a:lvl2pPr marL="370304" indent="0">
              <a:buNone/>
              <a:defRPr sz="2300"/>
            </a:lvl2pPr>
            <a:lvl3pPr marL="740606" indent="0">
              <a:buNone/>
              <a:defRPr sz="1900"/>
            </a:lvl3pPr>
            <a:lvl4pPr marL="1110910" indent="0">
              <a:buNone/>
              <a:defRPr sz="1600"/>
            </a:lvl4pPr>
            <a:lvl5pPr marL="1481212" indent="0">
              <a:buNone/>
              <a:defRPr sz="1600"/>
            </a:lvl5pPr>
            <a:lvl6pPr marL="1851516" indent="0">
              <a:buNone/>
              <a:defRPr sz="1600"/>
            </a:lvl6pPr>
            <a:lvl7pPr marL="2221820" indent="0">
              <a:buNone/>
              <a:defRPr sz="1600"/>
            </a:lvl7pPr>
            <a:lvl8pPr marL="2592122" indent="0">
              <a:buNone/>
              <a:defRPr sz="1600"/>
            </a:lvl8pPr>
            <a:lvl9pPr marL="2962426" indent="0">
              <a:buNone/>
              <a:defRPr sz="16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91"/>
          </a:xfrm>
        </p:spPr>
        <p:txBody>
          <a:bodyPr/>
          <a:lstStyle>
            <a:lvl1pPr marL="0" indent="0">
              <a:buNone/>
              <a:defRPr sz="1200"/>
            </a:lvl1pPr>
            <a:lvl2pPr marL="370304" indent="0">
              <a:buNone/>
              <a:defRPr sz="1000"/>
            </a:lvl2pPr>
            <a:lvl3pPr marL="740606" indent="0">
              <a:buNone/>
              <a:defRPr sz="900"/>
            </a:lvl3pPr>
            <a:lvl4pPr marL="1110910" indent="0">
              <a:buNone/>
              <a:defRPr sz="700"/>
            </a:lvl4pPr>
            <a:lvl5pPr marL="1481212" indent="0">
              <a:buNone/>
              <a:defRPr sz="700"/>
            </a:lvl5pPr>
            <a:lvl6pPr marL="1851516" indent="0">
              <a:buNone/>
              <a:defRPr sz="700"/>
            </a:lvl6pPr>
            <a:lvl7pPr marL="2221820" indent="0">
              <a:buNone/>
              <a:defRPr sz="700"/>
            </a:lvl7pPr>
            <a:lvl8pPr marL="2592122" indent="0">
              <a:buNone/>
              <a:defRPr sz="700"/>
            </a:lvl8pPr>
            <a:lvl9pPr marL="296242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7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5" y="428234"/>
            <a:ext cx="6805136" cy="1782234"/>
          </a:xfrm>
          <a:prstGeom prst="rect">
            <a:avLst/>
          </a:prstGeom>
        </p:spPr>
        <p:txBody>
          <a:bodyPr vert="horz" lIns="74061" tIns="37031" rIns="74061" bIns="3703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5" y="2495129"/>
            <a:ext cx="6805136" cy="7057152"/>
          </a:xfrm>
          <a:prstGeom prst="rect">
            <a:avLst/>
          </a:prstGeom>
        </p:spPr>
        <p:txBody>
          <a:bodyPr vert="horz" lIns="74061" tIns="37031" rIns="74061" bIns="370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6" y="9911201"/>
            <a:ext cx="1764295" cy="569327"/>
          </a:xfrm>
          <a:prstGeom prst="rect">
            <a:avLst/>
          </a:prstGeom>
        </p:spPr>
        <p:txBody>
          <a:bodyPr vert="horz" lIns="74061" tIns="37031" rIns="74061" bIns="3703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DBC2-431E-4C33-8735-BB906E586243}" type="datetimeFigureOut">
              <a:rPr lang="it-IT" smtClean="0"/>
              <a:pPr/>
              <a:t>07/02/20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5" y="9911201"/>
            <a:ext cx="2394401" cy="569327"/>
          </a:xfrm>
          <a:prstGeom prst="rect">
            <a:avLst/>
          </a:prstGeom>
        </p:spPr>
        <p:txBody>
          <a:bodyPr vert="horz" lIns="74061" tIns="37031" rIns="74061" bIns="3703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9" y="9911201"/>
            <a:ext cx="1764295" cy="569327"/>
          </a:xfrm>
          <a:prstGeom prst="rect">
            <a:avLst/>
          </a:prstGeom>
        </p:spPr>
        <p:txBody>
          <a:bodyPr vert="horz" lIns="74061" tIns="37031" rIns="74061" bIns="370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06636-1C05-4D65-89B0-96071C9AD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32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0606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727" indent="-277727" algn="l" defTabSz="7406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1743" indent="-231440" algn="l" defTabSz="74060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5758" indent="-185152" algn="l" defTabSz="74060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62" indent="-185152" algn="l" defTabSz="74060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6364" indent="-185152" algn="l" defTabSz="740606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6668" indent="-185152" algn="l" defTabSz="74060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970" indent="-185152" algn="l" defTabSz="74060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274" indent="-185152" algn="l" defTabSz="74060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7578" indent="-185152" algn="l" defTabSz="74060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0304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0606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10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212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516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820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122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426" algn="l" defTabSz="74060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atisticamedica.unimore.it/saaq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more.it/didattica/perfezionamento.html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statisticamedica.unimore.it/saaqc" TargetMode="External"/><Relationship Id="rId12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75"/>
            <a:ext cx="7561263" cy="1026145"/>
          </a:xfrm>
          <a:prstGeom prst="rect">
            <a:avLst/>
          </a:prstGeom>
          <a:solidFill>
            <a:srgbClr val="D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61" tIns="37031" rIns="74061" bIns="37031" spcCol="0" rtlCol="0" anchor="ctr"/>
          <a:lstStyle/>
          <a:p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1" y="9713159"/>
            <a:ext cx="7561262" cy="1105284"/>
          </a:xfrm>
          <a:prstGeom prst="rect">
            <a:avLst/>
          </a:prstGeom>
          <a:solidFill>
            <a:srgbClr val="D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61" tIns="37031" rIns="74061" bIns="37031" spcCol="0" rtlCol="0" anchor="ctr"/>
          <a:lstStyle/>
          <a:p>
            <a:pPr algn="ctr"/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180231" y="1263855"/>
            <a:ext cx="7200800" cy="1275114"/>
          </a:xfrm>
          <a:prstGeom prst="rect">
            <a:avLst/>
          </a:prstGeom>
          <a:noFill/>
        </p:spPr>
        <p:txBody>
          <a:bodyPr wrap="square" lIns="74061" tIns="37031" rIns="74061" bIns="37031" rtlCol="0">
            <a:spAutoFit/>
          </a:bodyPr>
          <a:lstStyle/>
          <a:p>
            <a:pPr algn="ctr"/>
            <a:r>
              <a:rPr lang="it-IT" sz="26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Corso di perfezionamento in</a:t>
            </a:r>
          </a:p>
          <a:p>
            <a:pPr algn="ctr"/>
            <a:r>
              <a:rPr lang="it-IT" sz="28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Statistica Applicata ai Quesiti Clinici</a:t>
            </a:r>
          </a:p>
          <a:p>
            <a:pPr algn="ctr"/>
            <a:endParaRPr lang="it-IT" sz="800" dirty="0">
              <a:latin typeface="Berlin Sans FB" pitchFamily="34" charset="0"/>
              <a:ea typeface="Verdana" pitchFamily="34" charset="0"/>
              <a:cs typeface="Aharoni" pitchFamily="2" charset="-79"/>
            </a:endParaRPr>
          </a:p>
          <a:p>
            <a:pPr algn="ctr"/>
            <a:r>
              <a:rPr lang="it-IT" sz="16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XI Edizione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12279" y="2610396"/>
            <a:ext cx="6336704" cy="1657516"/>
          </a:xfrm>
          <a:prstGeom prst="rect">
            <a:avLst/>
          </a:prstGeom>
          <a:noFill/>
        </p:spPr>
        <p:txBody>
          <a:bodyPr wrap="square" lIns="132725" tIns="66363" rIns="132725" bIns="66363" rtlCol="0">
            <a:spAutoFit/>
          </a:bodyPr>
          <a:lstStyle/>
          <a:p>
            <a:pPr lvl="0" algn="just"/>
            <a:endParaRPr lang="it-IT" sz="300" dirty="0">
              <a:latin typeface="Berlin Sans FB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1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L’avanzamento della medicina sempre più richiede figure con competenze statistiche/metodologiche. Infatti, chi opera nel campo della ricerca clinica è sempre più spesso sollecitato a confrontarsi con le innovazioni della ricerca e con le metodologie relative sia alla pianificazione degli studi, sia all’analisi dei dati.</a:t>
            </a:r>
          </a:p>
          <a:p>
            <a:pPr algn="just"/>
            <a:r>
              <a:rPr lang="it-IT" sz="1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La loro conoscenza diventa, quindi, requisito fondamentale soprattutto per coloro i quali lavorano in ambienti multidisciplinari. Il corso si prefigge di colmare questo bisogno formativo attraverso un approccio pratico alla metodologia, introducendo e affrontando gli aspetti statistici a partire da quesiti clinici reali.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684287" y="8927477"/>
            <a:ext cx="6264696" cy="457701"/>
          </a:xfrm>
          <a:prstGeom prst="rect">
            <a:avLst/>
          </a:prstGeom>
        </p:spPr>
        <p:txBody>
          <a:bodyPr wrap="square" lIns="132725" tIns="66363" rIns="132725" bIns="66363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1600" dirty="0">
                <a:solidFill>
                  <a:srgbClr val="C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www.statisticamedica.unimore.it/saaqc</a:t>
            </a:r>
            <a:endParaRPr lang="it-IT" sz="1600" dirty="0">
              <a:solidFill>
                <a:srgbClr val="C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52239" y="155889"/>
            <a:ext cx="4421568" cy="811131"/>
          </a:xfrm>
          <a:prstGeom prst="rect">
            <a:avLst/>
          </a:prstGeom>
          <a:noFill/>
        </p:spPr>
        <p:txBody>
          <a:bodyPr wrap="square" lIns="132725" tIns="66363" rIns="132725" bIns="66363" rtlCol="0">
            <a:spAutoFit/>
          </a:bodyPr>
          <a:lstStyle/>
          <a:p>
            <a:r>
              <a:rPr lang="it-IT" sz="105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Periodo: 	Marzo 2020 – Dicembre 2020</a:t>
            </a:r>
          </a:p>
          <a:p>
            <a:r>
              <a:rPr lang="it-IT" sz="105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Direttore: 	Roberto D’Amico</a:t>
            </a:r>
          </a:p>
          <a:p>
            <a:r>
              <a:rPr lang="it-IT" sz="105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Sede:	Dipartimento di Scienze Mediche e Chirurgiche 		Materno-Infantili e dell’Adulto</a:t>
            </a: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43283"/>
              </p:ext>
            </p:extLst>
          </p:nvPr>
        </p:nvGraphicFramePr>
        <p:xfrm>
          <a:off x="684287" y="4554115"/>
          <a:ext cx="6200751" cy="42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6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808">
                <a:tc>
                  <a:txBody>
                    <a:bodyPr/>
                    <a:lstStyle/>
                    <a:p>
                      <a:pPr algn="ctr"/>
                      <a:r>
                        <a:rPr lang="it-IT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Modulo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41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Argomento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4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1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1) 23-24 Marzo 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Introduzione alla statistica descrittiva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 all’uso di STATA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2) 27-28-29 Aprile 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Statistica inferenziale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Gli RCT e i vari disegni di studio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752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3) 21-22 Maggio 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Modello di regressione lineare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4) 18-19 Giugno 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Modello di regressione logistica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28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it-IT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) 29-30 Giugno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Analisi dei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dati di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sopravvivenza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odello di Cox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6) 6-7 Luglio 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Stima della dimensione del campione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Misure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di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accuratezza diagnostica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553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7) 14-15 Settembre 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meta-analisi di risultati provenienti da RCT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Introduzione all’approccio bayesiano applicato alla statistica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medica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553"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8) 23-24-25 Settembre 2020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Analisi della varianza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Statistica non parametrica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Le revisioni sistematiche di studi di accuratezza diagnostica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78EC3D72-8448-4C6F-B9B1-C515BA408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157" y="71073"/>
            <a:ext cx="2139881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446222"/>
              </p:ext>
            </p:extLst>
          </p:nvPr>
        </p:nvGraphicFramePr>
        <p:xfrm>
          <a:off x="684287" y="1386260"/>
          <a:ext cx="6192688" cy="496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91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DOCENTI E TUTOR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412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0" kern="1200" dirty="0">
                        <a:solidFill>
                          <a:schemeClr val="bg1"/>
                        </a:solidFill>
                        <a:latin typeface="Berlin Sans FB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658"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Laura</a:t>
                      </a:r>
                      <a:r>
                        <a:rPr lang="it-IT" sz="125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250" b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Antolini</a:t>
                      </a:r>
                      <a:endParaRPr lang="it-IT" sz="125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Università di Milano - Bicocca</a:t>
                      </a:r>
                      <a:endParaRPr lang="it-IT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Monica </a:t>
                      </a:r>
                      <a:r>
                        <a:rPr lang="it-IT" sz="12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Ferraroni</a:t>
                      </a:r>
                      <a:endParaRPr lang="it-IT" sz="12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Università di Milano </a:t>
                      </a:r>
                    </a:p>
                    <a:p>
                      <a:pPr marL="714375" indent="0" algn="l" defTabSz="740606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537"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Sara Balduzzi</a:t>
                      </a: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Institute</a:t>
                      </a: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Medical</a:t>
                      </a: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Biometry</a:t>
                      </a: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Statistics</a:t>
                      </a: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, Albert-</a:t>
                      </a: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Ludwigs</a:t>
                      </a: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Universitat</a:t>
                      </a: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, Friburgo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Domenica </a:t>
                      </a:r>
                      <a:r>
                        <a:rPr lang="it-IT" sz="12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Matranga</a:t>
                      </a:r>
                      <a:endParaRPr lang="it-IT" sz="12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Università di Palermo</a:t>
                      </a: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it-IT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907"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Rino </a:t>
                      </a:r>
                      <a:r>
                        <a:rPr lang="it-IT" sz="12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Bellocco</a:t>
                      </a:r>
                      <a:endParaRPr lang="it-IT" sz="12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Università di Milano - Bicocca</a:t>
                      </a: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Karolinska </a:t>
                      </a: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Institutet</a:t>
                      </a: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05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Sweden</a:t>
                      </a:r>
                      <a:endParaRPr lang="it-IT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Rossella Miglio</a:t>
                      </a: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Università di Bologna</a:t>
                      </a:r>
                    </a:p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167"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Roberto D’Amico</a:t>
                      </a:r>
                    </a:p>
                    <a:p>
                      <a:pPr marL="714375" marR="0" indent="0" algn="l" defTabSz="7406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Università di Modena e Reggio Emilia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835">
                <a:tc gridSpan="2">
                  <a:txBody>
                    <a:bodyPr/>
                    <a:lstStyle/>
                    <a:p>
                      <a:pPr lvl="0" algn="ctr"/>
                      <a:r>
                        <a:rPr lang="it-IT" sz="125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Le lezioni si svolgeranno presso le aule del Centro Servizi</a:t>
                      </a:r>
                      <a:r>
                        <a:rPr lang="it-IT" sz="1250" baseline="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e del Centro Oncologico</a:t>
                      </a:r>
                    </a:p>
                    <a:p>
                      <a:pPr lvl="0" algn="ctr"/>
                      <a:r>
                        <a:rPr lang="it-IT" sz="125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dell’Università di Modena e Reggio Emilia</a:t>
                      </a:r>
                    </a:p>
                    <a:p>
                      <a:pPr lvl="0" algn="ctr"/>
                      <a:r>
                        <a:rPr lang="it-IT" sz="125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Via del Pozzo 71, Modena</a:t>
                      </a:r>
                      <a:endParaRPr lang="it-IT" sz="12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it-IT" sz="1100" kern="1200" dirty="0">
                        <a:solidFill>
                          <a:schemeClr val="tx1"/>
                        </a:solidFill>
                        <a:latin typeface="Berlin Sans FB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ectangle 5"/>
          <p:cNvSpPr/>
          <p:nvPr/>
        </p:nvSpPr>
        <p:spPr>
          <a:xfrm>
            <a:off x="1" y="9595172"/>
            <a:ext cx="7561262" cy="1105284"/>
          </a:xfrm>
          <a:prstGeom prst="rect">
            <a:avLst/>
          </a:prstGeom>
          <a:solidFill>
            <a:srgbClr val="D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61" tIns="37031" rIns="74061" bIns="37031" spcCol="0" rtlCol="0" anchor="ctr"/>
          <a:lstStyle/>
          <a:p>
            <a:pPr algn="ctr"/>
            <a:endParaRPr lang="it-IT"/>
          </a:p>
        </p:txBody>
      </p:sp>
      <p:pic>
        <p:nvPicPr>
          <p:cNvPr id="18" name="Picture 3" descr="C:\Users\sara\Dropbox\CCI\LOGHI\SISM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9523" y="9888491"/>
            <a:ext cx="2293177" cy="504056"/>
          </a:xfrm>
          <a:prstGeom prst="rect">
            <a:avLst/>
          </a:prstGeom>
          <a:noFill/>
        </p:spPr>
      </p:pic>
      <p:sp>
        <p:nvSpPr>
          <p:cNvPr id="19" name="TextBox 14"/>
          <p:cNvSpPr txBox="1"/>
          <p:nvPr/>
        </p:nvSpPr>
        <p:spPr>
          <a:xfrm>
            <a:off x="324247" y="9965786"/>
            <a:ext cx="1800200" cy="349466"/>
          </a:xfrm>
          <a:prstGeom prst="rect">
            <a:avLst/>
          </a:prstGeom>
          <a:noFill/>
        </p:spPr>
        <p:txBody>
          <a:bodyPr wrap="square" lIns="132725" tIns="66363" rIns="132725" bIns="66363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Con il patrocinio di:</a:t>
            </a:r>
          </a:p>
        </p:txBody>
      </p:sp>
      <p:pic>
        <p:nvPicPr>
          <p:cNvPr id="11" name="Picture 2" descr="http://www.statisticaapplicataaiquesiticlinici.it/files/common/users/1011_46_1258737769_antolini.jpg"/>
          <p:cNvPicPr>
            <a:picLocks noChangeAspect="1" noChangeArrowheads="1"/>
          </p:cNvPicPr>
          <p:nvPr/>
        </p:nvPicPr>
        <p:blipFill>
          <a:blip r:embed="rId3" cstate="print"/>
          <a:srcRect l="29293" r="13601" b="11924"/>
          <a:stretch>
            <a:fillRect/>
          </a:stretch>
        </p:blipFill>
        <p:spPr bwMode="auto">
          <a:xfrm>
            <a:off x="900311" y="1860059"/>
            <a:ext cx="523534" cy="792088"/>
          </a:xfrm>
          <a:prstGeom prst="rect">
            <a:avLst/>
          </a:prstGeom>
          <a:noFill/>
        </p:spPr>
      </p:pic>
      <p:pic>
        <p:nvPicPr>
          <p:cNvPr id="15" name="Picture 3" descr="C:\Users\sara\Dropbox\CCI\foto collaboratori NIC\Balduzzi Sara.jpg"/>
          <p:cNvPicPr>
            <a:picLocks noChangeAspect="1" noChangeArrowheads="1"/>
          </p:cNvPicPr>
          <p:nvPr/>
        </p:nvPicPr>
        <p:blipFill>
          <a:blip r:embed="rId4" cstate="print"/>
          <a:srcRect l="3858" t="4188" r="20823" b="4061"/>
          <a:stretch>
            <a:fillRect/>
          </a:stretch>
        </p:blipFill>
        <p:spPr bwMode="auto">
          <a:xfrm>
            <a:off x="900311" y="2768952"/>
            <a:ext cx="532948" cy="792088"/>
          </a:xfrm>
          <a:prstGeom prst="rect">
            <a:avLst/>
          </a:prstGeom>
          <a:noFill/>
        </p:spPr>
      </p:pic>
      <p:pic>
        <p:nvPicPr>
          <p:cNvPr id="21" name="Picture 8" descr="http://rinobellocco.altervista.org/images/rino.JPG"/>
          <p:cNvPicPr>
            <a:picLocks noChangeAspect="1" noChangeArrowheads="1"/>
          </p:cNvPicPr>
          <p:nvPr/>
        </p:nvPicPr>
        <p:blipFill>
          <a:blip r:embed="rId5" cstate="print"/>
          <a:srcRect l="18462" t="6648" r="22587" b="6926"/>
          <a:stretch>
            <a:fillRect/>
          </a:stretch>
        </p:blipFill>
        <p:spPr bwMode="auto">
          <a:xfrm>
            <a:off x="906785" y="3698210"/>
            <a:ext cx="528059" cy="792088"/>
          </a:xfrm>
          <a:prstGeom prst="rect">
            <a:avLst/>
          </a:prstGeom>
          <a:noFill/>
        </p:spPr>
      </p:pic>
      <p:pic>
        <p:nvPicPr>
          <p:cNvPr id="22" name="Picture 2" descr="C:\Users\sara\Dropbox\CCI\foto collaboratori NIC\D'Amico Roberto.JPG"/>
          <p:cNvPicPr>
            <a:picLocks noChangeAspect="1" noChangeArrowheads="1"/>
          </p:cNvPicPr>
          <p:nvPr/>
        </p:nvPicPr>
        <p:blipFill>
          <a:blip r:embed="rId6" cstate="print"/>
          <a:srcRect l="10753" b="27817"/>
          <a:stretch>
            <a:fillRect/>
          </a:stretch>
        </p:blipFill>
        <p:spPr bwMode="auto">
          <a:xfrm>
            <a:off x="900311" y="4596363"/>
            <a:ext cx="547866" cy="792088"/>
          </a:xfrm>
          <a:prstGeom prst="rect">
            <a:avLst/>
          </a:prstGeom>
          <a:noFill/>
        </p:spPr>
      </p:pic>
      <p:graphicFrame>
        <p:nvGraphicFramePr>
          <p:cNvPr id="33" name="Tabel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90114"/>
              </p:ext>
            </p:extLst>
          </p:nvPr>
        </p:nvGraphicFramePr>
        <p:xfrm>
          <a:off x="332310" y="6941541"/>
          <a:ext cx="6552728" cy="159461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Requisiti per l’accesso: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4060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  Diploma Universitario, Laurea, Laurea Specialistica/Magistrale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Posti disponibili: 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  25</a:t>
                      </a: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Costo iscrizione: </a:t>
                      </a: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  1.850 euro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Tutte le novità al link </a:t>
                      </a:r>
                      <a:r>
                        <a:rPr lang="it-IT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  <a:hlinkClick r:id="rId7"/>
                        </a:rPr>
                        <a:t>www.statisticamedica.unimore.it/</a:t>
                      </a:r>
                      <a:r>
                        <a:rPr lang="it-IT" sz="16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  <a:hlinkClick r:id="rId7"/>
                        </a:rPr>
                        <a:t>saaqc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200" b="0" kern="1200" dirty="0">
                        <a:solidFill>
                          <a:schemeClr val="dk1"/>
                        </a:solidFill>
                        <a:latin typeface="Berlin Sans FB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Il bando si</a:t>
                      </a:r>
                      <a:r>
                        <a:rPr lang="it-IT" sz="1600" baseline="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trova </a:t>
                      </a:r>
                      <a:r>
                        <a:rPr lang="it-IT" sz="160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al link </a:t>
                      </a:r>
                      <a:r>
                        <a:rPr lang="it-IT" sz="1600" dirty="0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  <a:hlinkClick r:id="rId8"/>
                        </a:rPr>
                        <a:t>www.unimore.it/didattica/</a:t>
                      </a:r>
                      <a:r>
                        <a:rPr lang="it-IT" sz="1600" dirty="0" err="1"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  <a:hlinkClick r:id="rId8"/>
                        </a:rPr>
                        <a:t>perfezionamento.html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angle 4"/>
          <p:cNvSpPr/>
          <p:nvPr/>
        </p:nvSpPr>
        <p:spPr>
          <a:xfrm>
            <a:off x="1" y="-103163"/>
            <a:ext cx="7561263" cy="1026145"/>
          </a:xfrm>
          <a:prstGeom prst="rect">
            <a:avLst/>
          </a:prstGeom>
          <a:solidFill>
            <a:srgbClr val="D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61" tIns="37031" rIns="74061" bIns="37031" spcCol="0" rtlCol="0" anchor="ctr"/>
          <a:lstStyle/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224051" y="38538"/>
            <a:ext cx="4248472" cy="780353"/>
          </a:xfrm>
          <a:prstGeom prst="rect">
            <a:avLst/>
          </a:prstGeom>
          <a:noFill/>
        </p:spPr>
        <p:txBody>
          <a:bodyPr wrap="square" lIns="132725" tIns="66363" rIns="132725" bIns="66363" rtlCol="0">
            <a:spAutoFit/>
          </a:bodyPr>
          <a:lstStyle/>
          <a:p>
            <a:r>
              <a:rPr lang="it-IT" sz="105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Periodo: 	Marzo 2020 – Dicembre 2020</a:t>
            </a:r>
          </a:p>
          <a:p>
            <a:r>
              <a:rPr lang="it-IT" sz="105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Direttore: 	Roberto D’Amico</a:t>
            </a:r>
          </a:p>
          <a:p>
            <a:r>
              <a:rPr lang="it-IT" sz="105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Sede:	Dipartimento di Scienze Mediche e Chirurgiche </a:t>
            </a:r>
          </a:p>
          <a:p>
            <a:r>
              <a:rPr lang="it-IT" sz="1050" dirty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	Materno-Infantili e dell’Adulto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7A49C652-AF1E-4D7E-8EE0-1E1C12BC4C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5157" y="-32165"/>
            <a:ext cx="2139881" cy="792549"/>
          </a:xfrm>
          <a:prstGeom prst="rect">
            <a:avLst/>
          </a:prstGeom>
        </p:spPr>
      </p:pic>
      <p:pic>
        <p:nvPicPr>
          <p:cNvPr id="24" name="Picture 4" descr="http://www.statisticaapplicataaiquesiticlinici.it/files/common/users/1011_66_1258738526_miglio.jpg">
            <a:extLst>
              <a:ext uri="{FF2B5EF4-FFF2-40B4-BE49-F238E27FC236}">
                <a16:creationId xmlns:a16="http://schemas.microsoft.com/office/drawing/2014/main" id="{F103F2B7-518A-488E-A9A7-AE1EBF823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 l="15750" r="5501"/>
          <a:stretch>
            <a:fillRect/>
          </a:stretch>
        </p:blipFill>
        <p:spPr bwMode="auto">
          <a:xfrm>
            <a:off x="3894834" y="3722414"/>
            <a:ext cx="547866" cy="767884"/>
          </a:xfrm>
          <a:prstGeom prst="rect">
            <a:avLst/>
          </a:prstGeom>
          <a:noFill/>
        </p:spPr>
      </p:pic>
      <p:pic>
        <p:nvPicPr>
          <p:cNvPr id="5" name="Immagine 4" descr="Immagine che contiene persona, esterni, donna, sorridente&#10;&#10;Descrizione generata automaticamente">
            <a:extLst>
              <a:ext uri="{FF2B5EF4-FFF2-40B4-BE49-F238E27FC236}">
                <a16:creationId xmlns:a16="http://schemas.microsoft.com/office/drawing/2014/main" id="{A8897323-8C05-4800-88F5-F3A5447E57F3}"/>
              </a:ext>
            </a:extLst>
          </p:cNvPr>
          <p:cNvPicPr>
            <a:picLocks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8" t="2843" r="13025" b="-2843"/>
          <a:stretch/>
        </p:blipFill>
        <p:spPr>
          <a:xfrm>
            <a:off x="3881405" y="1864655"/>
            <a:ext cx="544865" cy="792000"/>
          </a:xfrm>
          <a:prstGeom prst="rect">
            <a:avLst/>
          </a:prstGeom>
        </p:spPr>
      </p:pic>
      <p:pic>
        <p:nvPicPr>
          <p:cNvPr id="29" name="Immagine 3" descr="Immagine che contiene persona, donna, sorridente, interni&#10;&#10;Descrizione generata automaticamente">
            <a:extLst>
              <a:ext uri="{FF2B5EF4-FFF2-40B4-BE49-F238E27FC236}">
                <a16:creationId xmlns:a16="http://schemas.microsoft.com/office/drawing/2014/main" id="{057ADE26-B744-AC44-A24F-16BADF6F221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183" y="2773831"/>
            <a:ext cx="547867" cy="76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2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380</Words>
  <Application>Microsoft Macintosh PowerPoint</Application>
  <PresentationFormat>Custom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Berlin Sans FB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Cinzia</dc:creator>
  <cp:lastModifiedBy>Roberto D'AMICO</cp:lastModifiedBy>
  <cp:revision>195</cp:revision>
  <cp:lastPrinted>2012-09-24T08:35:23Z</cp:lastPrinted>
  <dcterms:created xsi:type="dcterms:W3CDTF">2013-10-23T21:37:13Z</dcterms:created>
  <dcterms:modified xsi:type="dcterms:W3CDTF">2020-02-07T12:23:54Z</dcterms:modified>
</cp:coreProperties>
</file>